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1">
        <a:schemeClr val="bg1"/>
      </p:bgRef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8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algn="l" indent="0" marL="0">
              <a:buNone/>
              <a:defRPr b="1" sz="18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89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590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p>
            <a:endParaRPr lang="en-US"/>
          </a:p>
        </p:txBody>
      </p:sp>
      <p:sp>
        <p:nvSpPr>
          <p:cNvPr id="1048591" name="Rectangle 9"/>
          <p:cNvSpPr/>
          <p:nvPr/>
        </p:nvSpPr>
        <p:spPr bwMode="auto">
          <a:xfrm>
            <a:off x="381000" y="0"/>
            <a:ext cx="609600" cy="6858000"/>
          </a:xfrm>
          <a:prstGeom prst="rect"/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2" name="Rectangle 11"/>
          <p:cNvSpPr/>
          <p:nvPr/>
        </p:nvSpPr>
        <p:spPr bwMode="auto">
          <a:xfrm>
            <a:off x="276336" y="0"/>
            <a:ext cx="104664" cy="6858000"/>
          </a:xfrm>
          <a:prstGeom prst="rect"/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3" name="Rectangle 13"/>
          <p:cNvSpPr/>
          <p:nvPr/>
        </p:nvSpPr>
        <p:spPr bwMode="auto">
          <a:xfrm>
            <a:off x="990600" y="0"/>
            <a:ext cx="181872" cy="6858000"/>
          </a:xfrm>
          <a:prstGeom prst="rect"/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4" name="Rectangle 18"/>
          <p:cNvSpPr/>
          <p:nvPr/>
        </p:nvSpPr>
        <p:spPr bwMode="auto">
          <a:xfrm>
            <a:off x="1141320" y="0"/>
            <a:ext cx="230280" cy="6858000"/>
          </a:xfrm>
          <a:prstGeom prst="rect"/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5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96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97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98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/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99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/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00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01" name="Rectangle 26"/>
          <p:cNvSpPr/>
          <p:nvPr/>
        </p:nvSpPr>
        <p:spPr bwMode="auto">
          <a:xfrm>
            <a:off x="1219200" y="0"/>
            <a:ext cx="76200" cy="6858000"/>
          </a:xfrm>
          <a:prstGeom prst="rect"/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2" name="Oval 20"/>
          <p:cNvSpPr/>
          <p:nvPr/>
        </p:nvSpPr>
        <p:spPr bwMode="auto">
          <a:xfrm>
            <a:off x="609600" y="3429000"/>
            <a:ext cx="1295400" cy="1295400"/>
          </a:xfrm>
          <a:prstGeom prst="ellipse"/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3" name="Oval 22"/>
          <p:cNvSpPr/>
          <p:nvPr/>
        </p:nvSpPr>
        <p:spPr bwMode="auto">
          <a:xfrm>
            <a:off x="1309632" y="4866752"/>
            <a:ext cx="641424" cy="641424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4" name="Oval 23"/>
          <p:cNvSpPr/>
          <p:nvPr/>
        </p:nvSpPr>
        <p:spPr bwMode="auto">
          <a:xfrm>
            <a:off x="1091080" y="5500632"/>
            <a:ext cx="137160" cy="13716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5" name="Oval 25"/>
          <p:cNvSpPr/>
          <p:nvPr/>
        </p:nvSpPr>
        <p:spPr bwMode="auto">
          <a:xfrm>
            <a:off x="1664208" y="5788152"/>
            <a:ext cx="274320" cy="27432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6" name="Oval 24"/>
          <p:cNvSpPr/>
          <p:nvPr/>
        </p:nvSpPr>
        <p:spPr>
          <a:xfrm>
            <a:off x="1905000" y="4495800"/>
            <a:ext cx="365760" cy="365760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7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1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12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613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14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1">
        <a:schemeClr val="bg2"/>
      </p:bgRef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baseline="0" b="1" cap="small" sz="3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indent="0" marL="0">
              <a:buNone/>
              <a:defRPr b="1" sz="1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p>
            <a:endParaRPr lang="en-US"/>
          </a:p>
        </p:txBody>
      </p:sp>
      <p:sp>
        <p:nvSpPr>
          <p:cNvPr id="1048658" name="Rectangle 8"/>
          <p:cNvSpPr/>
          <p:nvPr/>
        </p:nvSpPr>
        <p:spPr bwMode="auto">
          <a:xfrm>
            <a:off x="381000" y="0"/>
            <a:ext cx="609600" cy="6858000"/>
          </a:xfrm>
          <a:prstGeom prst="rect"/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9" name="Rectangle 9"/>
          <p:cNvSpPr/>
          <p:nvPr/>
        </p:nvSpPr>
        <p:spPr bwMode="auto">
          <a:xfrm>
            <a:off x="276336" y="0"/>
            <a:ext cx="104664" cy="6858000"/>
          </a:xfrm>
          <a:prstGeom prst="rect"/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0" name="Rectangle 10"/>
          <p:cNvSpPr/>
          <p:nvPr/>
        </p:nvSpPr>
        <p:spPr bwMode="auto">
          <a:xfrm>
            <a:off x="990600" y="0"/>
            <a:ext cx="181872" cy="6858000"/>
          </a:xfrm>
          <a:prstGeom prst="rect"/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1" name="Rectangle 11"/>
          <p:cNvSpPr/>
          <p:nvPr/>
        </p:nvSpPr>
        <p:spPr bwMode="auto">
          <a:xfrm>
            <a:off x="1141320" y="0"/>
            <a:ext cx="230280" cy="6858000"/>
          </a:xfrm>
          <a:prstGeom prst="rect"/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2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3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4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5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/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6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/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7" name="Rectangle 17"/>
          <p:cNvSpPr/>
          <p:nvPr/>
        </p:nvSpPr>
        <p:spPr bwMode="auto">
          <a:xfrm>
            <a:off x="1219200" y="0"/>
            <a:ext cx="76200" cy="6858000"/>
          </a:xfrm>
          <a:prstGeom prst="rect"/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68" name="Oval 18"/>
          <p:cNvSpPr/>
          <p:nvPr/>
        </p:nvSpPr>
        <p:spPr bwMode="auto">
          <a:xfrm>
            <a:off x="609600" y="3429000"/>
            <a:ext cx="1295400" cy="129540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69" name="Oval 19"/>
          <p:cNvSpPr/>
          <p:nvPr/>
        </p:nvSpPr>
        <p:spPr bwMode="auto">
          <a:xfrm>
            <a:off x="1324704" y="4866752"/>
            <a:ext cx="641424" cy="641424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70" name="Oval 20"/>
          <p:cNvSpPr/>
          <p:nvPr/>
        </p:nvSpPr>
        <p:spPr bwMode="auto">
          <a:xfrm>
            <a:off x="1091080" y="5500632"/>
            <a:ext cx="137160" cy="13716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71" name="Oval 21"/>
          <p:cNvSpPr/>
          <p:nvPr/>
        </p:nvSpPr>
        <p:spPr bwMode="auto">
          <a:xfrm>
            <a:off x="1664208" y="5791200"/>
            <a:ext cx="274320" cy="27432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72" name="Oval 22"/>
          <p:cNvSpPr/>
          <p:nvPr/>
        </p:nvSpPr>
        <p:spPr bwMode="auto">
          <a:xfrm>
            <a:off x="1879040" y="4479888"/>
            <a:ext cx="365760" cy="365760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73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7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0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68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85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6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7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ctr" rtlCol="0">
            <a:noAutofit/>
          </a:bodyPr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8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ctr" rtlCol="0">
            <a:noAutofit/>
          </a:bodyPr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8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6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1">
        <a:schemeClr val="bg1"/>
      </p:bgRef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baseline="0" b="1" cap="small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4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indent="0" marL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5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96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/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97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/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98" name="Rectangle 11"/>
          <p:cNvSpPr/>
          <p:nvPr/>
        </p:nvSpPr>
        <p:spPr bwMode="auto">
          <a:xfrm>
            <a:off x="8839200" y="0"/>
            <a:ext cx="304800" cy="6858000"/>
          </a:xfrm>
          <a:prstGeom prst="rect"/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99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00" name="Oval 13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01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2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703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04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7" name="Oval 12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b="1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indent="0" marL="0">
              <a:buNone/>
              <a:defRPr sz="3200"/>
            </a:lvl1pPr>
          </a:lstStyle>
          <a:p>
            <a:pPr algn="ctr" eaLnBrk="1" hangingPunct="1" latinLnBrk="0">
              <a:buFontTx/>
              <a:buNone/>
            </a:pPr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anchor="t" anchorCtr="0" bIns="45720" compatLnSpc="1" forceAA="0" fromWordArt="0" horzOverflow="overflow" lIns="91440" numCol="1" rIns="91440" rot="0" rtlCol="0" spcCol="274320" spcFirstLastPara="0" tIns="45720" vert="horz" vertOverflow="overflow" wrap="square">
            <a:normAutofit/>
          </a:bodyPr>
          <a:lstStyle>
            <a:lvl1pPr indent="0" marL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41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/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42" name="Rectangle 10"/>
          <p:cNvSpPr/>
          <p:nvPr/>
        </p:nvSpPr>
        <p:spPr bwMode="auto">
          <a:xfrm>
            <a:off x="8839200" y="0"/>
            <a:ext cx="304800" cy="6858000"/>
          </a:xfrm>
          <a:prstGeom prst="rect"/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43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44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45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/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46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647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48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77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/>
        </p:spPr>
        <p:txBody>
          <a:bodyPr anchor="b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8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79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/>
        </p:spPr>
        <p:txBody>
          <a:bodyPr anchor="ctr" anchorCtr="0" vert="horz"/>
          <a:lstStyle>
            <a:lvl1pPr algn="r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1048580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/>
        </p:spPr>
        <p:txBody>
          <a:bodyPr anchor="ctr" anchorCtr="0" vert="horz"/>
          <a:lstStyle>
            <a:lvl1pPr algn="l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1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/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3" name="Rectangle 9"/>
          <p:cNvSpPr/>
          <p:nvPr/>
        </p:nvSpPr>
        <p:spPr bwMode="auto">
          <a:xfrm>
            <a:off x="8839200" y="0"/>
            <a:ext cx="304800" cy="6858000"/>
          </a:xfrm>
          <a:prstGeom prst="rect"/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5" name="Oval 11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/>
        </p:spPr>
        <p:txBody>
          <a:bodyPr anchor="ctr" vert="horz"/>
          <a:lstStyle>
            <a:lvl1pPr algn="ctr" eaLnBrk="1" hangingPunct="1" latinLnBrk="0">
              <a:defRPr b="1" sz="1400" kumimoji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eaLnBrk="1" hangingPunct="1" latinLnBrk="0" rtl="0">
        <a:spcBef>
          <a:spcPct val="0"/>
        </a:spcBef>
        <a:buNone/>
        <a:defRPr baseline="0" b="0" cap="small" sz="3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600"/>
        </a:spcBef>
        <a:buClr>
          <a:schemeClr val="accent1"/>
        </a:buClr>
        <a:buSzPct val="70000"/>
        <a:buFont typeface="Wingdings"/>
        <a:buChar char="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ct val="20000"/>
        </a:spcBef>
        <a:buClr>
          <a:schemeClr val="accent1"/>
        </a:buClr>
        <a:buSzPct val="8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182880" latinLnBrk="0" marL="914400" rtl="0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80" latinLnBrk="0" marL="1188720" rtl="0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463040" rtl="0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737360" rtl="0">
        <a:spcBef>
          <a:spcPct val="20000"/>
        </a:spcBef>
        <a:buClr>
          <a:schemeClr val="accent1"/>
        </a:buClr>
        <a:buChar char="•"/>
        <a:defRPr sz="1600" kern="1200" kumimoji="0">
          <a:solidFill>
            <a:schemeClr val="tx2"/>
          </a:solidFill>
          <a:latin typeface="+mn-lt"/>
          <a:ea typeface="+mn-ea"/>
          <a:cs typeface="+mn-cs"/>
        </a:defRPr>
      </a:lvl6pPr>
      <a:lvl7pPr algn="l" eaLnBrk="1" hangingPunct="1" indent="-182880" latinLnBrk="0" marL="2011680" rtl="0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baseline="0" sz="1400" kern="1200" kumimoji="0">
          <a:solidFill>
            <a:schemeClr val="tx2"/>
          </a:solidFill>
          <a:latin typeface="+mn-lt"/>
          <a:ea typeface="+mn-ea"/>
          <a:cs typeface="+mn-cs"/>
        </a:defRPr>
      </a:lvl7pPr>
      <a:lvl8pPr algn="l" eaLnBrk="1" hangingPunct="1" indent="-182880" latinLnBrk="0" marL="2286000" rtl="0">
        <a:spcBef>
          <a:spcPct val="20000"/>
        </a:spcBef>
        <a:buClr>
          <a:schemeClr val="accent2"/>
        </a:buClr>
        <a:buChar char="•"/>
        <a:defRPr baseline="0" cap="small" sz="1400" kern="1200" kumimoji="0">
          <a:solidFill>
            <a:schemeClr val="tx2"/>
          </a:solidFill>
          <a:latin typeface="+mn-lt"/>
          <a:ea typeface="+mn-ea"/>
          <a:cs typeface="+mn-cs"/>
        </a:defRPr>
      </a:lvl8pPr>
      <a:lvl9pPr algn="l" eaLnBrk="1" hangingPunct="1" indent="-182880" latinLnBrk="0" marL="2560320" rtl="0">
        <a:spcBef>
          <a:spcPct val="20000"/>
        </a:spcBef>
        <a:buClr>
          <a:schemeClr val="accent1">
            <a:shade val="75000"/>
          </a:schemeClr>
        </a:buClr>
        <a:buChar char="•"/>
        <a:defRPr baseline="0" sz="1400" kern="1200" kumimoji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dirty="0" lang="en-IN"/>
          </a:p>
        </p:txBody>
      </p:sp>
      <p:sp>
        <p:nvSpPr>
          <p:cNvPr id="1048609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dirty="0" lang="en-IN"/>
          </a:p>
        </p:txBody>
      </p:sp>
      <p:pic>
        <p:nvPicPr>
          <p:cNvPr id="2097152" name="Picture 15" descr="IMG_20181016_143335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89916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1176"/>
          </a:xfrm>
        </p:spPr>
        <p:txBody>
          <a:bodyPr>
            <a:normAutofit/>
          </a:bodyPr>
          <a:p>
            <a:r>
              <a:rPr dirty="0" lang="en-IN" smtClean="0"/>
              <a:t> </a:t>
            </a:r>
            <a:r>
              <a:rPr dirty="0" lang="en-IN" smtClean="0">
                <a:solidFill>
                  <a:srgbClr val="FF0000"/>
                </a:solidFill>
              </a:rPr>
              <a:t>Journey Of Saints </a:t>
            </a:r>
            <a:r>
              <a:rPr dirty="0" lang="en-IN" smtClean="0">
                <a:solidFill>
                  <a:srgbClr val="FF0000"/>
                </a:solidFill>
              </a:rPr>
              <a:t> </a:t>
            </a:r>
            <a:r>
              <a:rPr dirty="0" lang="en-IN">
                <a:solidFill>
                  <a:srgbClr val="FF0000"/>
                </a:solidFill>
              </a:rPr>
              <a:t>so Far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90600"/>
            <a:ext cx="8229600" cy="5638800"/>
          </a:xfrm>
        </p:spPr>
        <p:txBody>
          <a:bodyPr>
            <a:normAutofit fontScale="95455" lnSpcReduction="10000"/>
          </a:bodyPr>
          <a:p>
            <a:r>
              <a:rPr b="1" dirty="0" sz="2200" lang="en-IN" smtClean="0"/>
              <a:t>Saints  -</a:t>
            </a:r>
            <a:r>
              <a:rPr dirty="0" sz="2200" lang="en-IN" smtClean="0"/>
              <a:t> Saints Is a </a:t>
            </a:r>
            <a:r>
              <a:rPr dirty="0" sz="2200" lang="en-IN" smtClean="0"/>
              <a:t>Rugby Club Founded By Mr. Aaron </a:t>
            </a:r>
            <a:r>
              <a:rPr dirty="0" sz="2200" lang="en-IN" err="1" smtClean="0"/>
              <a:t>Dmello</a:t>
            </a:r>
            <a:r>
              <a:rPr dirty="0" sz="2200" lang="en-IN" smtClean="0"/>
              <a:t> </a:t>
            </a:r>
            <a:r>
              <a:rPr dirty="0" sz="2200" lang="en-IN" smtClean="0"/>
              <a:t>In The Year  2014. Based At Old Goa The Club Which Looks After Developing The Game In The Eastern Part Of Goa </a:t>
            </a:r>
            <a:endParaRPr dirty="0" sz="2200" lang="en-IN" smtClean="0"/>
          </a:p>
          <a:p>
            <a:endParaRPr dirty="0" sz="2200" lang="en-IN" smtClean="0"/>
          </a:p>
          <a:p>
            <a:r>
              <a:rPr b="1" dirty="0" sz="2200" lang="en-IN"/>
              <a:t>Number of Camps Conducted across </a:t>
            </a:r>
            <a:r>
              <a:rPr b="1" dirty="0" sz="2200" lang="en-IN" smtClean="0"/>
              <a:t>East Goa </a:t>
            </a:r>
            <a:r>
              <a:rPr dirty="0" sz="2200" lang="en-IN"/>
              <a:t>– </a:t>
            </a:r>
            <a:r>
              <a:rPr dirty="0" sz="2200" lang="en-IN" smtClean="0"/>
              <a:t>Over 1000 Camps</a:t>
            </a:r>
            <a:endParaRPr dirty="0" sz="2200" lang="en-IN"/>
          </a:p>
          <a:p>
            <a:r>
              <a:rPr b="1" dirty="0" sz="2200" lang="en-IN"/>
              <a:t>Number of Institutes Academies </a:t>
            </a:r>
            <a:r>
              <a:rPr dirty="0" sz="2200" lang="en-IN"/>
              <a:t>– Over </a:t>
            </a:r>
            <a:r>
              <a:rPr dirty="0" sz="2200" lang="en-IN" smtClean="0"/>
              <a:t>25 Schools And Institutes</a:t>
            </a:r>
            <a:endParaRPr dirty="0" sz="2200" lang="en-IN"/>
          </a:p>
          <a:p>
            <a:pPr>
              <a:buNone/>
            </a:pPr>
            <a:endParaRPr dirty="0" sz="2200" lang="en-IN"/>
          </a:p>
          <a:p>
            <a:r>
              <a:rPr b="1" dirty="0" sz="2200" lang="en-IN"/>
              <a:t>Professional Players </a:t>
            </a:r>
            <a:r>
              <a:rPr b="1" dirty="0" sz="2200" lang="en-IN" smtClean="0"/>
              <a:t>in East  </a:t>
            </a:r>
            <a:r>
              <a:rPr b="1" dirty="0" sz="2200" lang="en-IN"/>
              <a:t>Goa </a:t>
            </a:r>
            <a:r>
              <a:rPr dirty="0" sz="2200" lang="en-IN"/>
              <a:t>– </a:t>
            </a:r>
            <a:r>
              <a:rPr dirty="0" sz="2200" lang="en-IN" smtClean="0"/>
              <a:t>Over 100 Players</a:t>
            </a:r>
            <a:endParaRPr dirty="0" sz="2200" lang="en-IN"/>
          </a:p>
          <a:p>
            <a:pPr>
              <a:buNone/>
            </a:pPr>
            <a:endParaRPr dirty="0" sz="2200" lang="en-IN"/>
          </a:p>
          <a:p>
            <a:r>
              <a:rPr b="1" dirty="0" sz="2200" lang="en-IN"/>
              <a:t>Affiliations</a:t>
            </a:r>
            <a:r>
              <a:rPr dirty="0" sz="2200" lang="en-IN"/>
              <a:t> </a:t>
            </a:r>
            <a:r>
              <a:rPr dirty="0" sz="2200" lang="en-IN" smtClean="0"/>
              <a:t>– Goa Rugby Union and Indian Rugby Football </a:t>
            </a:r>
            <a:r>
              <a:rPr dirty="0" sz="2200" lang="en-IN" smtClean="0"/>
              <a:t>Union</a:t>
            </a:r>
            <a:endParaRPr dirty="0" sz="2200" lang="en-IN"/>
          </a:p>
          <a:p>
            <a:r>
              <a:rPr b="1" dirty="0" sz="2200" lang="en-IN"/>
              <a:t>Team Strength- </a:t>
            </a:r>
            <a:r>
              <a:rPr dirty="0" sz="2200" lang="en-IN"/>
              <a:t>Across </a:t>
            </a:r>
            <a:r>
              <a:rPr dirty="0" sz="2200" lang="en-IN" smtClean="0"/>
              <a:t>East Goa </a:t>
            </a:r>
            <a:r>
              <a:rPr dirty="0" sz="2200" lang="en-IN"/>
              <a:t>from Schools, Villages</a:t>
            </a:r>
            <a:r>
              <a:rPr dirty="0" sz="2200" lang="en-IN" smtClean="0"/>
              <a:t>, </a:t>
            </a:r>
            <a:r>
              <a:rPr dirty="0" sz="2200" lang="en-IN"/>
              <a:t>International Institutions etc</a:t>
            </a:r>
          </a:p>
          <a:p>
            <a:r>
              <a:rPr b="1" dirty="0" sz="2200" lang="en-IN"/>
              <a:t>Social Media Reach </a:t>
            </a:r>
            <a:r>
              <a:rPr dirty="0" sz="2200" lang="en-IN"/>
              <a:t>– </a:t>
            </a:r>
            <a:r>
              <a:rPr dirty="0" sz="2200" lang="en-IN" smtClean="0"/>
              <a:t>We are active On Social Media I.E. </a:t>
            </a:r>
            <a:r>
              <a:rPr dirty="0" sz="2200" lang="en-IN" err="1" smtClean="0"/>
              <a:t>Facebook</a:t>
            </a:r>
            <a:r>
              <a:rPr dirty="0" sz="2200" lang="en-IN" smtClean="0"/>
              <a:t> Twitter </a:t>
            </a:r>
            <a:r>
              <a:rPr dirty="0" sz="2200" lang="en-IN" err="1" smtClean="0"/>
              <a:t>Instagram</a:t>
            </a:r>
            <a:endParaRPr dirty="0" sz="2200" lang="en-IN"/>
          </a:p>
        </p:txBody>
      </p:sp>
      <p:pic>
        <p:nvPicPr>
          <p:cNvPr id="2097153" name="Picture 4" descr="BS-01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8153400" y="6019800"/>
            <a:ext cx="775001" cy="49492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 smtClean="0">
                <a:solidFill>
                  <a:srgbClr val="FF0000"/>
                </a:solidFill>
              </a:rPr>
              <a:t>Some of Our </a:t>
            </a:r>
            <a:r>
              <a:rPr dirty="0" lang="en-IN" err="1" smtClean="0">
                <a:solidFill>
                  <a:srgbClr val="FF0000"/>
                </a:solidFill>
              </a:rPr>
              <a:t>Achievments</a:t>
            </a:r>
            <a:r>
              <a:rPr dirty="0" lang="en-IN" smtClean="0">
                <a:solidFill>
                  <a:srgbClr val="FF0000"/>
                </a:solidFill>
              </a:rPr>
              <a:t> </a:t>
            </a:r>
            <a:endParaRPr dirty="0" lang="en-IN">
              <a:solidFill>
                <a:srgbClr val="FF0000"/>
              </a:solidFill>
            </a:endParaRPr>
          </a:p>
        </p:txBody>
      </p:sp>
      <p:sp>
        <p:nvSpPr>
          <p:cNvPr id="10486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505199"/>
          </a:xfrm>
        </p:spPr>
        <p:txBody>
          <a:bodyPr>
            <a:noAutofit/>
          </a:bodyPr>
          <a:p>
            <a:r>
              <a:rPr dirty="0" sz="2000" lang="en-IN" smtClean="0"/>
              <a:t>We  Have Participated In All The Tournaments Organised By Goa Ruby Union</a:t>
            </a:r>
          </a:p>
          <a:p>
            <a:r>
              <a:rPr dirty="0" sz="2000" lang="en-IN" smtClean="0"/>
              <a:t>Our Trophy Count as of Now Is 15 Trophies.</a:t>
            </a:r>
          </a:p>
          <a:p>
            <a:r>
              <a:rPr dirty="0" sz="2000" lang="en-IN" smtClean="0"/>
              <a:t>This Year Saints Have Grabbed Two Trophies U-11 Boys Are Currently The State Champions. While The U-16 Boys Ended Up being The Runners Up.</a:t>
            </a:r>
          </a:p>
          <a:p>
            <a:r>
              <a:rPr dirty="0" sz="2000" lang="en-IN" smtClean="0"/>
              <a:t>5 Of Our Academy Players 4 Boys 3 Girls </a:t>
            </a:r>
            <a:r>
              <a:rPr dirty="0" sz="2000" lang="en-IN" err="1" smtClean="0"/>
              <a:t>Represnted</a:t>
            </a:r>
            <a:r>
              <a:rPr dirty="0" sz="2000" lang="en-IN" smtClean="0"/>
              <a:t> Goa  At The U- 18s , U-14s And Senior  </a:t>
            </a:r>
            <a:r>
              <a:rPr dirty="0" sz="2000" lang="en-IN" err="1" smtClean="0"/>
              <a:t>Societe</a:t>
            </a:r>
            <a:r>
              <a:rPr dirty="0" sz="2000" lang="en-IN" smtClean="0"/>
              <a:t> </a:t>
            </a:r>
            <a:r>
              <a:rPr dirty="0" sz="2000" lang="en-IN" err="1" smtClean="0"/>
              <a:t>Genereal</a:t>
            </a:r>
            <a:r>
              <a:rPr dirty="0" sz="2000" lang="en-IN" smtClean="0"/>
              <a:t> Rugby India Nationals</a:t>
            </a:r>
          </a:p>
          <a:p>
            <a:r>
              <a:rPr dirty="0" sz="2000" lang="en-IN" smtClean="0"/>
              <a:t>In The Tournament Our Academy Players Performed exceptionally </a:t>
            </a:r>
            <a:r>
              <a:rPr dirty="0" sz="2000" lang="en-IN" err="1" smtClean="0"/>
              <a:t>well.Some</a:t>
            </a:r>
            <a:r>
              <a:rPr dirty="0" sz="2000" lang="en-IN" smtClean="0"/>
              <a:t> Of Players Managed to catch the eyes of Indian selectors.</a:t>
            </a:r>
          </a:p>
          <a:p>
            <a:r>
              <a:rPr dirty="0" sz="2000" lang="en-IN" smtClean="0"/>
              <a:t>We at Saints Believe That There Is a Lot Of Raw  talent In our area which </a:t>
            </a:r>
            <a:r>
              <a:rPr dirty="0" sz="2000" lang="en-IN" smtClean="0"/>
              <a:t>needs </a:t>
            </a:r>
            <a:r>
              <a:rPr dirty="0" sz="2000" lang="en-IN" smtClean="0"/>
              <a:t>to be developed 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p>
            <a:r>
              <a:rPr dirty="0" lang="en-IN" smtClean="0">
                <a:solidFill>
                  <a:srgbClr val="FF0000"/>
                </a:solidFill>
              </a:rPr>
              <a:t>DEVELOPMENT</a:t>
            </a:r>
            <a:r>
              <a:rPr dirty="0" lang="en-IN" smtClean="0"/>
              <a:t> </a:t>
            </a:r>
            <a:r>
              <a:rPr dirty="0" lang="en-IN" smtClean="0">
                <a:solidFill>
                  <a:srgbClr val="FF0000"/>
                </a:solidFill>
              </a:rPr>
              <a:t>THIS</a:t>
            </a:r>
            <a:r>
              <a:rPr dirty="0" lang="en-IN" smtClean="0"/>
              <a:t> </a:t>
            </a:r>
            <a:r>
              <a:rPr dirty="0" lang="en-IN" smtClean="0">
                <a:solidFill>
                  <a:srgbClr val="FF0000"/>
                </a:solidFill>
              </a:rPr>
              <a:t>YEAR</a:t>
            </a:r>
            <a:endParaRPr dirty="0" lang="en-IN">
              <a:solidFill>
                <a:srgbClr val="FF0000"/>
              </a:solidFill>
            </a:endParaRPr>
          </a:p>
        </p:txBody>
      </p:sp>
      <p:sp>
        <p:nvSpPr>
          <p:cNvPr id="104862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229600" cy="4876800"/>
          </a:xfrm>
        </p:spPr>
        <p:txBody>
          <a:bodyPr>
            <a:normAutofit/>
          </a:bodyPr>
          <a:p>
            <a:r>
              <a:rPr dirty="0" sz="2000" lang="en-IN" smtClean="0"/>
              <a:t>We Have Already Completed  Get Into Rugby India Festivals in 11 Different Schools involving around 83 Students </a:t>
            </a:r>
          </a:p>
          <a:p>
            <a:r>
              <a:rPr dirty="0" sz="2000" lang="en-IN" smtClean="0"/>
              <a:t>Get Into Ruby Is one of the worlds leading </a:t>
            </a:r>
            <a:r>
              <a:rPr dirty="0" sz="2000" lang="en-IN" err="1" smtClean="0"/>
              <a:t>grassroot</a:t>
            </a:r>
            <a:r>
              <a:rPr dirty="0" sz="2000" lang="en-IN" smtClean="0"/>
              <a:t>  programme</a:t>
            </a:r>
          </a:p>
          <a:p>
            <a:r>
              <a:rPr dirty="0" sz="2000" lang="en-IN" smtClean="0"/>
              <a:t>Players Selected From Get Into Rugby are then Selected For The Saints Academy .</a:t>
            </a:r>
          </a:p>
          <a:p>
            <a:r>
              <a:rPr dirty="0" sz="2000" lang="en-IN" smtClean="0"/>
              <a:t>This Year We Have Selected 83 Players for our Academy </a:t>
            </a:r>
          </a:p>
          <a:p>
            <a:pPr>
              <a:buNone/>
            </a:pPr>
            <a:endParaRPr dirty="0" sz="2000" lang="en-IN" smtClean="0"/>
          </a:p>
          <a:p>
            <a:pPr>
              <a:buNone/>
            </a:pPr>
            <a:endParaRPr dirty="0" sz="2000" lang="en-IN" smtClean="0"/>
          </a:p>
          <a:p>
            <a:endParaRPr dirty="0" sz="2000" lang="en-IN" smtClean="0"/>
          </a:p>
          <a:p>
            <a:pPr>
              <a:buNone/>
            </a:pPr>
            <a:r>
              <a:rPr dirty="0" sz="2000" lang="en-IN" smtClean="0"/>
              <a:t>          </a:t>
            </a:r>
          </a:p>
          <a:p>
            <a:pPr>
              <a:buNone/>
            </a:pPr>
            <a:r>
              <a:rPr dirty="0" sz="2000" lang="en-IN" smtClean="0"/>
              <a:t>   </a:t>
            </a:r>
          </a:p>
        </p:txBody>
      </p:sp>
      <p:pic>
        <p:nvPicPr>
          <p:cNvPr id="2097154" name="Picture 6" descr="IMG-20181018-WA004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3429000"/>
            <a:ext cx="4241800" cy="3181350"/>
          </a:xfrm>
          <a:prstGeom prst="rect"/>
        </p:spPr>
      </p:pic>
      <p:pic>
        <p:nvPicPr>
          <p:cNvPr id="2097155" name="Picture 7" descr="IMG-20181018-WA0042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19600" y="3505200"/>
            <a:ext cx="4241800" cy="318135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IN" smtClean="0">
                <a:solidFill>
                  <a:srgbClr val="FF0000"/>
                </a:solidFill>
              </a:rPr>
              <a:t>PICTURES OF </a:t>
            </a:r>
            <a:r>
              <a:rPr dirty="0" lang="en-IN" smtClean="0">
                <a:solidFill>
                  <a:srgbClr val="FF0000"/>
                </a:solidFill>
              </a:rPr>
              <a:t>CAMPS HELD IN THE LAST </a:t>
            </a:r>
            <a:r>
              <a:rPr dirty="0" lang="en-IN" smtClean="0">
                <a:solidFill>
                  <a:srgbClr val="FF0000"/>
                </a:solidFill>
              </a:rPr>
              <a:t> </a:t>
            </a:r>
            <a:r>
              <a:rPr dirty="0" lang="en-IN" smtClean="0">
                <a:solidFill>
                  <a:srgbClr val="FF0000"/>
                </a:solidFill>
              </a:rPr>
              <a:t>5 YEARS</a:t>
            </a:r>
            <a:r>
              <a:rPr dirty="0" lang="en-IN" smtClean="0"/>
              <a:t>.</a:t>
            </a:r>
            <a:endParaRPr dirty="0" lang="en-IN"/>
          </a:p>
        </p:txBody>
      </p:sp>
      <p:pic>
        <p:nvPicPr>
          <p:cNvPr id="2097156" name="Content Placeholder 3" descr="s1.PNG"/>
          <p:cNvPicPr>
            <a:picLocks noChangeAspect="1" noGrp="1"/>
          </p:cNvPicPr>
          <p:nvPr>
            <p:ph sz="quarter"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" y="1295401"/>
            <a:ext cx="2105818" cy="1600199"/>
          </a:xfrm>
        </p:spPr>
      </p:pic>
      <p:pic>
        <p:nvPicPr>
          <p:cNvPr id="2097157" name="Picture 4" descr="sadsadas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133600" y="1371600"/>
            <a:ext cx="2076250" cy="1524000"/>
          </a:xfrm>
          <a:prstGeom prst="rect"/>
        </p:spPr>
      </p:pic>
      <p:pic>
        <p:nvPicPr>
          <p:cNvPr id="2097158" name="Picture 5" descr="ssv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343400" y="1371600"/>
            <a:ext cx="2133600" cy="1509409"/>
          </a:xfrm>
          <a:prstGeom prst="rect"/>
        </p:spPr>
      </p:pic>
      <p:pic>
        <p:nvPicPr>
          <p:cNvPr id="2097159" name="Picture 6" descr="Screenshot_2017-09-04-12-53-19-525_com.whatsapp.pn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6629400" y="1371600"/>
            <a:ext cx="1366837" cy="1619954"/>
          </a:xfrm>
          <a:prstGeom prst="rect"/>
        </p:spPr>
      </p:pic>
      <p:pic>
        <p:nvPicPr>
          <p:cNvPr id="2097160" name="Picture 7" descr="Screenshot_2017-09-04-12-52-25-313_com.whatsapp.png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1" y="2971800"/>
            <a:ext cx="2522293" cy="1295400"/>
          </a:xfrm>
          <a:prstGeom prst="rect"/>
        </p:spPr>
      </p:pic>
      <p:pic>
        <p:nvPicPr>
          <p:cNvPr id="2097161" name="Picture 8" descr="IMG-20181018-WA0032.jpg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2590800" y="3048000"/>
            <a:ext cx="3432779" cy="1314450"/>
          </a:xfrm>
          <a:prstGeom prst="rect"/>
        </p:spPr>
      </p:pic>
      <p:pic>
        <p:nvPicPr>
          <p:cNvPr id="2097162" name="Picture 9" descr="IMG-20181018-WA0033.jpg"/>
          <p:cNvPicPr>
            <a:picLocks noChangeAspect="1"/>
          </p:cNvPicPr>
          <p:nvPr/>
        </p:nvPicPr>
        <p:blipFill>
          <a:blip xmlns:r="http://schemas.openxmlformats.org/officeDocument/2006/relationships" r:embed="rId7" cstate="print"/>
          <a:stretch>
            <a:fillRect/>
          </a:stretch>
        </p:blipFill>
        <p:spPr>
          <a:xfrm>
            <a:off x="6248400" y="3200400"/>
            <a:ext cx="2057400" cy="1543050"/>
          </a:xfrm>
          <a:prstGeom prst="rect"/>
        </p:spPr>
      </p:pic>
      <p:pic>
        <p:nvPicPr>
          <p:cNvPr id="2097163" name="Picture 10" descr="IMG-20181018-WA0035.jpg"/>
          <p:cNvPicPr>
            <a:picLocks noChangeAspect="1"/>
          </p:cNvPicPr>
          <p:nvPr/>
        </p:nvPicPr>
        <p:blipFill>
          <a:blip xmlns:r="http://schemas.openxmlformats.org/officeDocument/2006/relationships" r:embed="rId8" cstate="print"/>
          <a:stretch>
            <a:fillRect/>
          </a:stretch>
        </p:blipFill>
        <p:spPr>
          <a:xfrm>
            <a:off x="228600" y="4572000"/>
            <a:ext cx="2743200" cy="2058537"/>
          </a:xfrm>
          <a:prstGeom prst="rect"/>
        </p:spPr>
      </p:pic>
      <p:pic>
        <p:nvPicPr>
          <p:cNvPr id="2097164" name="Picture 11" descr="IMG-20181018-WA0038.jpg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3581400" y="4848225"/>
            <a:ext cx="3572934" cy="200977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p>
            <a:r>
              <a:rPr dirty="0" lang="en-IN" smtClean="0">
                <a:solidFill>
                  <a:srgbClr val="FF0000"/>
                </a:solidFill>
              </a:rPr>
              <a:t>Saints This Year</a:t>
            </a:r>
            <a:endParaRPr dirty="0" lang="en-IN">
              <a:solidFill>
                <a:srgbClr val="FF0000"/>
              </a:solidFill>
            </a:endParaRPr>
          </a:p>
        </p:txBody>
      </p:sp>
      <p:sp>
        <p:nvSpPr>
          <p:cNvPr id="104862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17287"/>
            <a:ext cx="8229600" cy="4525963"/>
          </a:xfrm>
        </p:spPr>
        <p:txBody>
          <a:bodyPr/>
          <a:p>
            <a:pPr>
              <a:buNone/>
            </a:pPr>
            <a:endParaRPr dirty="0" sz="2000" lang="en-IN" smtClean="0"/>
          </a:p>
          <a:p>
            <a:pPr>
              <a:buNone/>
            </a:pPr>
            <a:r>
              <a:rPr dirty="0" sz="2000" lang="en-IN" smtClean="0"/>
              <a:t>        </a:t>
            </a:r>
            <a:r>
              <a:rPr b="1" dirty="0" sz="2000" lang="en-IN" smtClean="0"/>
              <a:t>Saints Are Going Too field the following teams</a:t>
            </a:r>
            <a:r>
              <a:rPr dirty="0" sz="2000" lang="en-IN" smtClean="0"/>
              <a:t> . </a:t>
            </a:r>
          </a:p>
          <a:p>
            <a:pPr>
              <a:buNone/>
            </a:pPr>
            <a:r>
              <a:rPr dirty="0" sz="2000" lang="en-IN" smtClean="0"/>
              <a:t>        U-11 Touch ( Boys &amp; Girls )</a:t>
            </a:r>
          </a:p>
          <a:p>
            <a:pPr>
              <a:buNone/>
            </a:pPr>
            <a:r>
              <a:rPr dirty="0" sz="2000" lang="en-IN" smtClean="0"/>
              <a:t>        U-14 Touch (Boys &amp; Girls)</a:t>
            </a:r>
          </a:p>
          <a:p>
            <a:pPr>
              <a:buNone/>
            </a:pPr>
            <a:r>
              <a:rPr dirty="0" sz="2000" lang="en-IN" smtClean="0"/>
              <a:t>        U-16 Contact (Boys &amp; Girls)</a:t>
            </a:r>
          </a:p>
          <a:p>
            <a:pPr>
              <a:buNone/>
            </a:pPr>
            <a:r>
              <a:rPr dirty="0" sz="2000" lang="en-IN" smtClean="0"/>
              <a:t>        U- 18 Contact ( Boys &amp; Girls)</a:t>
            </a:r>
          </a:p>
          <a:p>
            <a:pPr>
              <a:buNone/>
            </a:pPr>
            <a:r>
              <a:rPr dirty="0" sz="2000" lang="en-IN" smtClean="0"/>
              <a:t>        Seniors  Contact   ( Men &amp; Women)</a:t>
            </a:r>
          </a:p>
          <a:p>
            <a:pPr>
              <a:buNone/>
            </a:pPr>
            <a:endParaRPr dirty="0" sz="2000" lang="en-IN" smtClean="0"/>
          </a:p>
          <a:p>
            <a:pPr>
              <a:buNone/>
            </a:pPr>
            <a:endParaRPr dirty="0" sz="2000" lang="en-IN" smtClean="0"/>
          </a:p>
          <a:p>
            <a:pPr>
              <a:buNone/>
            </a:pPr>
            <a:endParaRPr dirty="0" sz="2000" lang="en-IN" smtClean="0"/>
          </a:p>
          <a:p>
            <a:pPr>
              <a:buNone/>
            </a:pPr>
            <a:endParaRPr dirty="0" sz="2000" lang="en-IN" smtClean="0"/>
          </a:p>
          <a:p>
            <a:pPr>
              <a:buNone/>
            </a:pPr>
            <a:endParaRPr dirty="0" sz="2000" lang="en-IN" smtClean="0"/>
          </a:p>
          <a:p>
            <a:pPr>
              <a:buNone/>
            </a:pPr>
            <a:endParaRPr dirty="0" sz="2000" lang="en-IN" smtClean="0"/>
          </a:p>
          <a:p>
            <a:endParaRPr dirty="0" sz="2000" lang="en-IN" smtClean="0"/>
          </a:p>
          <a:p>
            <a:pPr>
              <a:buNone/>
            </a:pPr>
            <a:endParaRPr dirty="0" lang="en-IN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73303" y="3198556"/>
            <a:ext cx="8313497" cy="3564342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 smtClean="0">
                <a:solidFill>
                  <a:srgbClr val="FF0000"/>
                </a:solidFill>
              </a:rPr>
              <a:t>SOME CAMPS HELD  THIS YEAR</a:t>
            </a:r>
            <a:endParaRPr dirty="0" lang="en-IN">
              <a:solidFill>
                <a:srgbClr val="FF0000"/>
              </a:solidFill>
            </a:endParaRPr>
          </a:p>
        </p:txBody>
      </p:sp>
      <p:pic>
        <p:nvPicPr>
          <p:cNvPr id="2097165" name="Content Placeholder 10" descr="IMG-20181018-WA0039.jpg"/>
          <p:cNvPicPr>
            <a:picLocks noChangeAspect="1" noGrp="1"/>
          </p:cNvPicPr>
          <p:nvPr>
            <p:ph sz="quarter"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752600"/>
            <a:ext cx="3522132" cy="1981200"/>
          </a:xfrm>
        </p:spPr>
      </p:pic>
      <p:pic>
        <p:nvPicPr>
          <p:cNvPr id="2097166" name="Picture 11" descr="IMG-20181018-WA0045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623733" y="1345770"/>
            <a:ext cx="4237593" cy="2311830"/>
          </a:xfrm>
          <a:prstGeom prst="rect"/>
        </p:spPr>
      </p:pic>
      <p:pic>
        <p:nvPicPr>
          <p:cNvPr id="2097167" name="Picture 12" descr="IMG-20181017-WA0013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457200" y="3962400"/>
            <a:ext cx="3631414" cy="2725066"/>
          </a:xfrm>
          <a:prstGeom prst="rect"/>
        </p:spPr>
      </p:pic>
      <p:pic>
        <p:nvPicPr>
          <p:cNvPr id="2097168" name="Picture 13" descr="IMG-20181018-WA0042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495800" y="3810000"/>
            <a:ext cx="3429000" cy="257175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sp>
        <p:nvSpPr>
          <p:cNvPr id="104862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p>
            <a:pPr algn="ctr"/>
            <a:endParaRPr dirty="0" lang="en-IN" smtClean="0"/>
          </a:p>
          <a:p>
            <a:pPr algn="ctr">
              <a:buNone/>
            </a:pPr>
            <a:r>
              <a:rPr b="1" dirty="0" sz="9600" lang="en-IN" smtClean="0">
                <a:solidFill>
                  <a:srgbClr val="FF0000"/>
                </a:solidFill>
              </a:rPr>
              <a:t>THANK</a:t>
            </a:r>
            <a:r>
              <a:rPr b="1" dirty="0" sz="9600" lang="en-IN" smtClean="0"/>
              <a:t> YOU</a:t>
            </a:r>
            <a:endParaRPr b="1" dirty="0" sz="9600" lang="en-IN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lastClr="000000" val="windowText"/>
      </a:dk1>
      <a:lt1>
        <a:sysClr lastClr="FFFFFF" val="window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algn="tl" flip="y" sx="40000" sy="5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Alec</dc:creator>
  <cp:lastModifiedBy>Alec</cp:lastModifiedBy>
  <dcterms:created xsi:type="dcterms:W3CDTF">2006-08-15T13:00:00Z</dcterms:created>
  <dcterms:modified xsi:type="dcterms:W3CDTF">2018-10-19T13:51:45Z</dcterms:modified>
</cp:coreProperties>
</file>